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AX3HyjDp8kH62f8Cj0sIqGN2qfWRmbq3c0qE8RL1pc/edit" TargetMode="External"/><Relationship Id="rId3" Type="http://schemas.openxmlformats.org/officeDocument/2006/relationships/hyperlink" Target="http://works.bepress.com/mary-candace-raygoza/28/"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mrmeyer.com/category/3acts/" TargetMode="External"/><Relationship Id="rId3" Type="http://schemas.openxmlformats.org/officeDocument/2006/relationships/hyperlink" Target="https://www.bbc.com/news/world-australia-50951043"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248c704d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248c704d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If needed, the link below is another example on using math with COVID data and has additional considerations when using any math problems which have to do with potentially sensitive events or data. The author of the math problem frames the need to study real data not just to make sense of the math but also to look at the math on a human/social emotional level with the intent of humanizing mathematics: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rgbClr val="1155CC"/>
                </a:solidFill>
                <a:hlinkClick r:id="rId2">
                  <a:extLst>
                    <a:ext uri="{A12FA001-AC4F-418D-AE19-62706E023703}">
                      <ahyp:hlinkClr val="tx"/>
                    </a:ext>
                  </a:extLst>
                </a:hlinkClick>
              </a:rPr>
              <a:t>https://docs.google.com/document/d/1PAX3HyjDp8kH62f8Cj0sIqGN2qfWRmbq3c0qE8RL1pc/edit</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further reference to the author use: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Raygoza, M.C. (2020). </a:t>
            </a:r>
            <a:r>
              <a:rPr i="1" lang="en" sz="1200">
                <a:solidFill>
                  <a:schemeClr val="dk1"/>
                </a:solidFill>
                <a:latin typeface="Calibri"/>
                <a:ea typeface="Calibri"/>
                <a:cs typeface="Calibri"/>
                <a:sym typeface="Calibri"/>
              </a:rPr>
              <a:t>COVID-19, Exponential Growth, and the Power of Showing Up in Social Solidarity: The Math Behind the Virus. </a:t>
            </a:r>
            <a:r>
              <a:rPr lang="en" sz="1200" u="sng">
                <a:solidFill>
                  <a:srgbClr val="1155CC"/>
                </a:solidFill>
                <a:latin typeface="Calibri"/>
                <a:ea typeface="Calibri"/>
                <a:cs typeface="Calibri"/>
                <a:sym typeface="Calibri"/>
                <a:hlinkClick r:id="rId3">
                  <a:extLst>
                    <a:ext uri="{A12FA001-AC4F-418D-AE19-62706E023703}">
                      <ahyp:hlinkClr val="tx"/>
                    </a:ext>
                  </a:extLst>
                </a:hlinkClick>
              </a:rPr>
              <a:t>http://works.bepress.com/mary-candace-raygoza/28/</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i="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248c704d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248c704d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Alternative, non-Covid Math Team Builder.</a:t>
            </a:r>
            <a:endParaRPr sz="1200">
              <a:solidFill>
                <a:schemeClr val="dk1"/>
              </a:solidFill>
              <a:highlight>
                <a:srgbClr val="00FF00"/>
              </a:highlight>
              <a:latin typeface="Calibri"/>
              <a:ea typeface="Calibri"/>
              <a:cs typeface="Calibri"/>
              <a:sym typeface="Calibri"/>
            </a:endParaRPr>
          </a:p>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2"/>
              </a:rPr>
              <a:t>https://blog.mrmeyer.com/category/3acts/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For more information on the Australian bush fires of early 2020, here is a link to an article from BBC: </a:t>
            </a:r>
            <a:r>
              <a:rPr lang="en" sz="1200" u="sng">
                <a:solidFill>
                  <a:schemeClr val="hlink"/>
                </a:solidFill>
                <a:latin typeface="Calibri"/>
                <a:ea typeface="Calibri"/>
                <a:cs typeface="Calibri"/>
                <a:sym typeface="Calibri"/>
                <a:hlinkClick r:id="rId3"/>
              </a:rPr>
              <a:t>https://www.bbc.com/news/world-australia-50951043</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hyperlink" Target="https://teacher.desmos.com/activitybuilder/custom/5ec598c4ddc3c901dfc053ca"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blog.mrmeyer.com/category/3ac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title"/>
          </p:nvPr>
        </p:nvSpPr>
        <p:spPr>
          <a:xfrm>
            <a:off x="172175" y="656350"/>
            <a:ext cx="4634700" cy="203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did quarantine impact our tech habits? </a:t>
            </a:r>
            <a:endParaRPr/>
          </a:p>
        </p:txBody>
      </p:sp>
      <p:sp>
        <p:nvSpPr>
          <p:cNvPr id="100" name="Google Shape;100;p25"/>
          <p:cNvSpPr txBox="1"/>
          <p:nvPr>
            <p:ph idx="1" type="subTitle"/>
          </p:nvPr>
        </p:nvSpPr>
        <p:spPr>
          <a:xfrm>
            <a:off x="106850" y="3396275"/>
            <a:ext cx="4917600" cy="15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rPr>
              <a:t>Card Sort:</a:t>
            </a:r>
            <a:r>
              <a:rPr b="1" lang="en"/>
              <a:t> </a:t>
            </a:r>
            <a:r>
              <a:rPr lang="en" u="sng">
                <a:solidFill>
                  <a:srgbClr val="0000FF"/>
                </a:solidFill>
                <a:hlinkClick r:id="rId3">
                  <a:extLst>
                    <a:ext uri="{A12FA001-AC4F-418D-AE19-62706E023703}">
                      <ahyp:hlinkClr val="tx"/>
                    </a:ext>
                  </a:extLst>
                </a:hlinkClick>
              </a:rPr>
              <a:t>https://teacher.desmos.com/activitybuilder/custom/5ec598c4ddc3c901dfc053ca</a:t>
            </a:r>
            <a:endParaRPr>
              <a:solidFill>
                <a:srgbClr val="0000FF"/>
              </a:solidFill>
            </a:endParaRPr>
          </a:p>
        </p:txBody>
      </p:sp>
      <p:pic>
        <p:nvPicPr>
          <p:cNvPr id="101" name="Google Shape;101;p25"/>
          <p:cNvPicPr preferRelativeResize="0"/>
          <p:nvPr/>
        </p:nvPicPr>
        <p:blipFill>
          <a:blip r:embed="rId4">
            <a:alphaModFix/>
          </a:blip>
          <a:stretch>
            <a:fillRect/>
          </a:stretch>
        </p:blipFill>
        <p:spPr>
          <a:xfrm>
            <a:off x="5601825" y="207525"/>
            <a:ext cx="2857500" cy="1600200"/>
          </a:xfrm>
          <a:prstGeom prst="rect">
            <a:avLst/>
          </a:prstGeom>
          <a:noFill/>
          <a:ln>
            <a:noFill/>
          </a:ln>
        </p:spPr>
      </p:pic>
      <p:pic>
        <p:nvPicPr>
          <p:cNvPr id="102" name="Google Shape;102;p25"/>
          <p:cNvPicPr preferRelativeResize="0"/>
          <p:nvPr/>
        </p:nvPicPr>
        <p:blipFill>
          <a:blip r:embed="rId5">
            <a:alphaModFix/>
          </a:blip>
          <a:stretch>
            <a:fillRect/>
          </a:stretch>
        </p:blipFill>
        <p:spPr>
          <a:xfrm>
            <a:off x="6093725" y="3743438"/>
            <a:ext cx="1839225" cy="1235100"/>
          </a:xfrm>
          <a:prstGeom prst="rect">
            <a:avLst/>
          </a:prstGeom>
          <a:noFill/>
          <a:ln>
            <a:noFill/>
          </a:ln>
        </p:spPr>
      </p:pic>
      <p:pic>
        <p:nvPicPr>
          <p:cNvPr id="103" name="Google Shape;103;p25"/>
          <p:cNvPicPr preferRelativeResize="0"/>
          <p:nvPr/>
        </p:nvPicPr>
        <p:blipFill>
          <a:blip r:embed="rId6">
            <a:alphaModFix/>
          </a:blip>
          <a:stretch>
            <a:fillRect/>
          </a:stretch>
        </p:blipFill>
        <p:spPr>
          <a:xfrm>
            <a:off x="5241838" y="1975475"/>
            <a:ext cx="1600200" cy="1600200"/>
          </a:xfrm>
          <a:prstGeom prst="rect">
            <a:avLst/>
          </a:prstGeom>
          <a:noFill/>
          <a:ln>
            <a:noFill/>
          </a:ln>
        </p:spPr>
      </p:pic>
      <p:pic>
        <p:nvPicPr>
          <p:cNvPr id="104" name="Google Shape;104;p25"/>
          <p:cNvPicPr preferRelativeResize="0"/>
          <p:nvPr/>
        </p:nvPicPr>
        <p:blipFill>
          <a:blip r:embed="rId7">
            <a:alphaModFix/>
          </a:blip>
          <a:stretch>
            <a:fillRect/>
          </a:stretch>
        </p:blipFill>
        <p:spPr>
          <a:xfrm>
            <a:off x="7275202" y="1975489"/>
            <a:ext cx="1600200"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6"/>
          <p:cNvSpPr txBox="1"/>
          <p:nvPr>
            <p:ph type="title"/>
          </p:nvPr>
        </p:nvSpPr>
        <p:spPr>
          <a:xfrm>
            <a:off x="0" y="6156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Can we model generosity with mathematics?</a:t>
            </a:r>
            <a:endParaRPr/>
          </a:p>
        </p:txBody>
      </p:sp>
      <p:sp>
        <p:nvSpPr>
          <p:cNvPr id="110" name="Google Shape;110;p26"/>
          <p:cNvSpPr txBox="1"/>
          <p:nvPr>
            <p:ph idx="1" type="subTitle"/>
          </p:nvPr>
        </p:nvSpPr>
        <p:spPr>
          <a:xfrm>
            <a:off x="241725" y="2097975"/>
            <a:ext cx="4045200" cy="98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Which of these bushfire relief donors was the most generous?</a:t>
            </a:r>
            <a:r>
              <a:rPr lang="en"/>
              <a:t> </a:t>
            </a:r>
            <a:endParaRPr/>
          </a:p>
          <a:p>
            <a:pPr indent="0" lvl="0" marL="0" rtl="0" algn="l">
              <a:spcBef>
                <a:spcPts val="0"/>
              </a:spcBef>
              <a:spcAft>
                <a:spcPts val="0"/>
              </a:spcAft>
              <a:buNone/>
            </a:pPr>
            <a:r>
              <a:t/>
            </a:r>
            <a:endParaRPr/>
          </a:p>
        </p:txBody>
      </p:sp>
      <p:pic>
        <p:nvPicPr>
          <p:cNvPr id="111" name="Google Shape;111;p26"/>
          <p:cNvPicPr preferRelativeResize="0"/>
          <p:nvPr/>
        </p:nvPicPr>
        <p:blipFill>
          <a:blip r:embed="rId3">
            <a:alphaModFix/>
          </a:blip>
          <a:stretch>
            <a:fillRect/>
          </a:stretch>
        </p:blipFill>
        <p:spPr>
          <a:xfrm>
            <a:off x="4361700" y="387150"/>
            <a:ext cx="4591300" cy="2584650"/>
          </a:xfrm>
          <a:prstGeom prst="rect">
            <a:avLst/>
          </a:prstGeom>
          <a:noFill/>
          <a:ln>
            <a:noFill/>
          </a:ln>
        </p:spPr>
      </p:pic>
      <p:sp>
        <p:nvSpPr>
          <p:cNvPr id="112" name="Google Shape;112;p26"/>
          <p:cNvSpPr txBox="1"/>
          <p:nvPr/>
        </p:nvSpPr>
        <p:spPr>
          <a:xfrm>
            <a:off x="179275" y="3368100"/>
            <a:ext cx="4591200" cy="11409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Char char="➔"/>
            </a:pPr>
            <a:r>
              <a:rPr lang="en" sz="2100"/>
              <a:t>What’s your ranking? </a:t>
            </a:r>
            <a:endParaRPr sz="2100"/>
          </a:p>
          <a:p>
            <a:pPr indent="-361950" lvl="0" marL="457200" rtl="0" algn="l">
              <a:spcBef>
                <a:spcPts val="0"/>
              </a:spcBef>
              <a:spcAft>
                <a:spcPts val="0"/>
              </a:spcAft>
              <a:buClr>
                <a:srgbClr val="000000"/>
              </a:buClr>
              <a:buSzPts val="2100"/>
              <a:buChar char="➔"/>
            </a:pPr>
            <a:r>
              <a:rPr lang="en" sz="2100"/>
              <a:t>What information matters here?</a:t>
            </a:r>
            <a:endParaRPr sz="2100"/>
          </a:p>
          <a:p>
            <a:pPr indent="-361950" lvl="0" marL="457200" rtl="0" algn="l">
              <a:spcBef>
                <a:spcPts val="0"/>
              </a:spcBef>
              <a:spcAft>
                <a:spcPts val="0"/>
              </a:spcAft>
              <a:buClr>
                <a:srgbClr val="000000"/>
              </a:buClr>
              <a:buSzPts val="2100"/>
              <a:buChar char="➔"/>
            </a:pPr>
            <a:r>
              <a:rPr lang="en" sz="2100"/>
              <a:t>What would your students say?</a:t>
            </a:r>
            <a:endParaRPr sz="2100"/>
          </a:p>
          <a:p>
            <a:pPr indent="0" lvl="0" marL="0" rtl="0" algn="l">
              <a:spcBef>
                <a:spcPts val="0"/>
              </a:spcBef>
              <a:spcAft>
                <a:spcPts val="0"/>
              </a:spcAft>
              <a:buNone/>
            </a:pPr>
            <a:r>
              <a:t/>
            </a:r>
            <a:endParaRPr/>
          </a:p>
        </p:txBody>
      </p:sp>
      <p:sp>
        <p:nvSpPr>
          <p:cNvPr id="113" name="Google Shape;113;p26"/>
          <p:cNvSpPr txBox="1"/>
          <p:nvPr/>
        </p:nvSpPr>
        <p:spPr>
          <a:xfrm>
            <a:off x="4943150" y="3065400"/>
            <a:ext cx="38730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sz="1200" u="sng">
                <a:solidFill>
                  <a:srgbClr val="0000FF"/>
                </a:solidFill>
                <a:latin typeface="Calibri"/>
                <a:ea typeface="Calibri"/>
                <a:cs typeface="Calibri"/>
                <a:sym typeface="Calibri"/>
                <a:hlinkClick r:id="rId4">
                  <a:extLst>
                    <a:ext uri="{A12FA001-AC4F-418D-AE19-62706E023703}">
                      <ahyp:hlinkClr val="tx"/>
                    </a:ext>
                  </a:extLst>
                </a:hlinkClick>
              </a:rPr>
              <a:t>https://blog.mrmeyer.com/category/3acts/</a:t>
            </a:r>
            <a:endParaRPr sz="1200">
              <a:solidFill>
                <a:srgbClr val="0000FF"/>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C5BABB"/>
      </a:lt2>
      <a:accent1>
        <a:srgbClr val="FFAB40"/>
      </a:accent1>
      <a:accent2>
        <a:srgbClr val="212121"/>
      </a:accent2>
      <a:accent3>
        <a:srgbClr val="1389C5"/>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